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25"/>
  </p:notesMasterIdLst>
  <p:handoutMasterIdLst>
    <p:handoutMasterId r:id="rId26"/>
  </p:handoutMasterIdLst>
  <p:sldIdLst>
    <p:sldId id="271" r:id="rId2"/>
    <p:sldId id="264" r:id="rId3"/>
    <p:sldId id="278" r:id="rId4"/>
    <p:sldId id="279" r:id="rId5"/>
    <p:sldId id="294" r:id="rId6"/>
    <p:sldId id="266" r:id="rId7"/>
    <p:sldId id="280" r:id="rId8"/>
    <p:sldId id="281" r:id="rId9"/>
    <p:sldId id="282" r:id="rId10"/>
    <p:sldId id="285" r:id="rId11"/>
    <p:sldId id="283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62" r:id="rId22"/>
    <p:sldId id="295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0" d="100"/>
          <a:sy n="160" d="100"/>
        </p:scale>
        <p:origin x="1104" y="-27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6C039A3-F688-451E-999C-25B1C2203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5FEDA-0536-4D09-BDF0-80F36E3CE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D2EC-A96F-4245-8A8B-62FB2628FD0E}" type="datetimeFigureOut">
              <a:rPr lang="zh-TW" altLang="en-US" smtClean="0"/>
              <a:t>2021-11-05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B202C9-92CA-44CC-B8DD-C27AAA97C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F4375-966F-4DED-9267-2F40CF812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6DFF9-15EE-4605-9538-83C6458DD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6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4230-6950-4651-87AF-DA9091757B2C}" type="datetimeFigureOut">
              <a:rPr lang="zh-TW" altLang="en-US" smtClean="0"/>
              <a:t>2021-11-05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DDC2-66B8-4871-B37E-F717B5EC0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20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" indent="0">
              <a:buNone/>
              <a:defRPr sz="2400"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29CF-B452-4697-B412-1FB117140394}" type="datetime1">
              <a:rPr lang="en-US" altLang="zh-TW" smtClean="0"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F67075-1A7C-42E8-B9C0-FD303942B987}" type="datetime1">
              <a:rPr lang="en-US" altLang="zh-TW" smtClean="0"/>
              <a:t>11/5/2021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4991" y="622270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3136037"/>
            <a:ext cx="11727402" cy="135636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宗教點日記 </a:t>
            </a:r>
            <a:r>
              <a:rPr lang="en-US" altLang="zh-TW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Line Chatbot </a:t>
            </a:r>
            <a:r>
              <a:rPr lang="zh-TW" altLang="en-US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開發</a:t>
            </a:r>
          </a:p>
        </p:txBody>
      </p:sp>
      <p:pic>
        <p:nvPicPr>
          <p:cNvPr id="1028" name="Picture 4" descr="「line」的圖片搜尋結果">
            <a:extLst>
              <a:ext uri="{FF2B5EF4-FFF2-40B4-BE49-F238E27FC236}">
                <a16:creationId xmlns:a16="http://schemas.microsoft.com/office/drawing/2014/main" id="{4E4BAE3D-4EBF-47F5-B896-D6C3AFDC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110" y="831689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57674EB-AF65-4F85-9D97-A4FCEEEA55FB}"/>
              </a:ext>
            </a:extLst>
          </p:cNvPr>
          <p:cNvSpPr txBox="1">
            <a:spLocks/>
          </p:cNvSpPr>
          <p:nvPr/>
        </p:nvSpPr>
        <p:spPr>
          <a:xfrm>
            <a:off x="1158240" y="466995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8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2020 – 04 – 14</a:t>
            </a:r>
            <a:endParaRPr lang="zh-TW" altLang="en-US" sz="28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63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8B7EE8E-4898-4477-ACFA-036BE7802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altLang="zh-TW" dirty="0"/>
          </a:p>
          <a:p>
            <a:pPr marL="45720" indent="0">
              <a:buNone/>
            </a:pPr>
            <a:r>
              <a:rPr lang="zh-TW" altLang="en-US" sz="1800" dirty="0"/>
              <a:t>　　 </a:t>
            </a:r>
            <a:r>
              <a:rPr lang="zh-TW" altLang="en-US" sz="1800" b="1" dirty="0">
                <a:solidFill>
                  <a:srgbClr val="FFC000"/>
                </a:solidFill>
              </a:rPr>
              <a:t>使用者轉傳一則訊息</a:t>
            </a:r>
            <a:endParaRPr lang="en-US" altLang="zh-TW" sz="1800" b="1" dirty="0">
              <a:solidFill>
                <a:srgbClr val="FFC000"/>
              </a:solidFill>
            </a:endParaRPr>
          </a:p>
          <a:p>
            <a:pPr marL="45720" indent="0">
              <a:spcBef>
                <a:spcPts val="2400"/>
              </a:spcBef>
              <a:buNone/>
            </a:pPr>
            <a:r>
              <a:rPr lang="zh-TW" altLang="en-US" sz="1800" dirty="0"/>
              <a:t>　　　　　　　　　　　　　  </a:t>
            </a:r>
            <a:r>
              <a:rPr lang="en-US" altLang="zh-TW" sz="1800" dirty="0"/>
              <a:t>* </a:t>
            </a:r>
            <a:r>
              <a:rPr lang="zh-TW" altLang="en-US" sz="1800" dirty="0"/>
              <a:t>選單                                                                </a:t>
            </a:r>
            <a:r>
              <a:rPr lang="en-US" altLang="zh-TW" sz="1800" dirty="0"/>
              <a:t>*</a:t>
            </a:r>
            <a:r>
              <a:rPr lang="zh-TW" altLang="en-US" sz="1800" dirty="0"/>
              <a:t> 開放式　　　　　　　</a:t>
            </a:r>
            <a:endParaRPr lang="en-US" altLang="zh-TW" sz="1800" dirty="0"/>
          </a:p>
          <a:p>
            <a:pPr marL="45720" indent="0">
              <a:buNone/>
            </a:pPr>
            <a:endParaRPr lang="en-US" altLang="zh-TW" sz="1800" dirty="0"/>
          </a:p>
          <a:p>
            <a:pPr marL="45720" indent="0">
              <a:buNone/>
            </a:pPr>
            <a:br>
              <a:rPr lang="en-US" altLang="zh-TW" sz="1800" dirty="0"/>
            </a:br>
            <a:r>
              <a:rPr lang="en-US" altLang="zh-TW" sz="1800" dirty="0"/>
              <a:t>                                                                                   </a:t>
            </a:r>
          </a:p>
          <a:p>
            <a:pPr marL="45720" indent="0">
              <a:buNone/>
            </a:pPr>
            <a:r>
              <a:rPr lang="zh-TW" altLang="en-US" sz="1800" dirty="0"/>
              <a:t>　　 </a:t>
            </a:r>
            <a:r>
              <a:rPr lang="zh-TW" altLang="en-US" sz="1800" b="1" dirty="0">
                <a:solidFill>
                  <a:srgbClr val="00B0F0"/>
                </a:solidFill>
              </a:rPr>
              <a:t>使用者主動發了訊息</a:t>
            </a:r>
            <a:br>
              <a:rPr lang="en-US" altLang="zh-TW" sz="1800" b="1" dirty="0">
                <a:solidFill>
                  <a:srgbClr val="00B0F0"/>
                </a:solidFill>
              </a:rPr>
            </a:br>
            <a:endParaRPr lang="en-US" altLang="zh-TW" sz="1800" b="1" dirty="0">
              <a:solidFill>
                <a:srgbClr val="00B0F0"/>
              </a:solidFill>
            </a:endParaRPr>
          </a:p>
          <a:p>
            <a:r>
              <a:rPr lang="en-US" altLang="zh-TW" sz="1800" b="1" dirty="0">
                <a:solidFill>
                  <a:srgbClr val="00B0F0"/>
                </a:solidFill>
              </a:rPr>
              <a:t>                                                      </a:t>
            </a:r>
            <a:r>
              <a:rPr lang="en-US" altLang="zh-TW" sz="1800" dirty="0">
                <a:solidFill>
                  <a:srgbClr val="00B0F0"/>
                </a:solidFill>
              </a:rPr>
              <a:t>* </a:t>
            </a:r>
            <a:r>
              <a:rPr lang="zh-TW" altLang="en-US" sz="1800" dirty="0">
                <a:solidFill>
                  <a:srgbClr val="00B0F0"/>
                </a:solidFill>
              </a:rPr>
              <a:t>選單</a:t>
            </a:r>
            <a:endParaRPr lang="en-US" altLang="zh-TW" sz="1800" dirty="0">
              <a:solidFill>
                <a:srgbClr val="00B0F0"/>
              </a:solidFill>
            </a:endParaRPr>
          </a:p>
          <a:p>
            <a:r>
              <a:rPr lang="en-US" altLang="zh-TW" sz="1800" b="1" dirty="0">
                <a:solidFill>
                  <a:srgbClr val="00B0F0"/>
                </a:solidFill>
              </a:rPr>
              <a:t>                                                                                       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開發需求與目標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1F8014-D21F-4849-B4C2-165210EE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E328CC7B-2477-462F-82D7-BB934DA9D13A}"/>
              </a:ext>
            </a:extLst>
          </p:cNvPr>
          <p:cNvSpPr/>
          <p:nvPr/>
        </p:nvSpPr>
        <p:spPr>
          <a:xfrm>
            <a:off x="1265250" y="2669459"/>
            <a:ext cx="346229" cy="2195500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6A2F15-BC7E-4218-8392-9BC4727809D2}"/>
              </a:ext>
            </a:extLst>
          </p:cNvPr>
          <p:cNvSpPr/>
          <p:nvPr/>
        </p:nvSpPr>
        <p:spPr>
          <a:xfrm>
            <a:off x="4083416" y="2286364"/>
            <a:ext cx="1196728" cy="766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為何有感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52DEAD-6CCF-42EC-97AE-4919BCA1E612}"/>
              </a:ext>
            </a:extLst>
          </p:cNvPr>
          <p:cNvSpPr/>
          <p:nvPr/>
        </p:nvSpPr>
        <p:spPr>
          <a:xfrm>
            <a:off x="5523787" y="2286363"/>
            <a:ext cx="1196728" cy="766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有感程度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49AFF1-A887-4AF1-8E4B-C05A78098F9C}"/>
              </a:ext>
            </a:extLst>
          </p:cNvPr>
          <p:cNvSpPr/>
          <p:nvPr/>
        </p:nvSpPr>
        <p:spPr>
          <a:xfrm>
            <a:off x="6964158" y="2286363"/>
            <a:ext cx="1196728" cy="766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是否回覆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F0EA79E-F74C-4B13-B6EA-0BE7F88905D6}"/>
              </a:ext>
            </a:extLst>
          </p:cNvPr>
          <p:cNvSpPr/>
          <p:nvPr/>
        </p:nvSpPr>
        <p:spPr>
          <a:xfrm>
            <a:off x="8404529" y="2286362"/>
            <a:ext cx="1265727" cy="76619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群組來源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D9209FC-6A81-4D0E-AF95-D2B09AFAC23C}"/>
              </a:ext>
            </a:extLst>
          </p:cNvPr>
          <p:cNvSpPr/>
          <p:nvPr/>
        </p:nvSpPr>
        <p:spPr>
          <a:xfrm>
            <a:off x="9909032" y="2286362"/>
            <a:ext cx="1265727" cy="76619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發訊人</a:t>
            </a: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4FD978DA-9629-4752-BCBF-B66CBC7FCA83}"/>
              </a:ext>
            </a:extLst>
          </p:cNvPr>
          <p:cNvSpPr/>
          <p:nvPr/>
        </p:nvSpPr>
        <p:spPr>
          <a:xfrm>
            <a:off x="5587141" y="4030652"/>
            <a:ext cx="346229" cy="1535647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9FF735-8FC8-438C-B549-F05353410A71}"/>
              </a:ext>
            </a:extLst>
          </p:cNvPr>
          <p:cNvSpPr/>
          <p:nvPr/>
        </p:nvSpPr>
        <p:spPr>
          <a:xfrm>
            <a:off x="4083416" y="4442845"/>
            <a:ext cx="1196728" cy="76619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 Facebook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C8DA917-C673-4C7D-871A-15DAA1CC4D02}"/>
              </a:ext>
            </a:extLst>
          </p:cNvPr>
          <p:cNvSpPr/>
          <p:nvPr/>
        </p:nvSpPr>
        <p:spPr>
          <a:xfrm>
            <a:off x="6122151" y="3647554"/>
            <a:ext cx="1265727" cy="7661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</a:p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DC8AB31-A553-4D25-8310-BB5AB5B0981F}"/>
              </a:ext>
            </a:extLst>
          </p:cNvPr>
          <p:cNvSpPr/>
          <p:nvPr/>
        </p:nvSpPr>
        <p:spPr>
          <a:xfrm>
            <a:off x="7576659" y="3647553"/>
            <a:ext cx="1265727" cy="7661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發訊對象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A5505FB-3DBB-482E-8ED2-E7070440E1B9}"/>
              </a:ext>
            </a:extLst>
          </p:cNvPr>
          <p:cNvSpPr/>
          <p:nvPr/>
        </p:nvSpPr>
        <p:spPr>
          <a:xfrm>
            <a:off x="6122150" y="5122727"/>
            <a:ext cx="1265727" cy="7661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塗鴉牆</a:t>
            </a:r>
          </a:p>
        </p:txBody>
      </p:sp>
      <p:pic>
        <p:nvPicPr>
          <p:cNvPr id="29" name="Picture 6" descr="MySQL - 维基百科，自由的百科全书">
            <a:extLst>
              <a:ext uri="{FF2B5EF4-FFF2-40B4-BE49-F238E27FC236}">
                <a16:creationId xmlns:a16="http://schemas.microsoft.com/office/drawing/2014/main" id="{7B11E2DE-F373-44FF-8442-898FF857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09" y="2002055"/>
            <a:ext cx="861671" cy="4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MySQL - 维基百科，自由的百科全书">
            <a:extLst>
              <a:ext uri="{FF2B5EF4-FFF2-40B4-BE49-F238E27FC236}">
                <a16:creationId xmlns:a16="http://schemas.microsoft.com/office/drawing/2014/main" id="{2131A57E-BF96-4791-9C13-CC277465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70" y="3490488"/>
            <a:ext cx="861671" cy="4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MySQL - 维基百科，自由的百科全书">
            <a:extLst>
              <a:ext uri="{FF2B5EF4-FFF2-40B4-BE49-F238E27FC236}">
                <a16:creationId xmlns:a16="http://schemas.microsoft.com/office/drawing/2014/main" id="{61FE0697-3480-4CF0-9E3B-4FB00177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581" y="4970450"/>
            <a:ext cx="861671" cy="4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FD61380-E5CE-4771-9564-A6EAB8C92BCB}"/>
              </a:ext>
            </a:extLst>
          </p:cNvPr>
          <p:cNvSpPr/>
          <p:nvPr/>
        </p:nvSpPr>
        <p:spPr>
          <a:xfrm>
            <a:off x="4833332" y="2208341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2D7E9F9-15DB-4CF5-A7E0-8503D51DFCE9}"/>
              </a:ext>
            </a:extLst>
          </p:cNvPr>
          <p:cNvSpPr/>
          <p:nvPr/>
        </p:nvSpPr>
        <p:spPr>
          <a:xfrm>
            <a:off x="6260824" y="2197062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EBA5281-AAE9-4538-B3FA-8B577CF222E7}"/>
              </a:ext>
            </a:extLst>
          </p:cNvPr>
          <p:cNvSpPr/>
          <p:nvPr/>
        </p:nvSpPr>
        <p:spPr>
          <a:xfrm>
            <a:off x="7688316" y="2194923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67D4C9-61C9-4D93-8947-9FD8093C4036}"/>
              </a:ext>
            </a:extLst>
          </p:cNvPr>
          <p:cNvSpPr/>
          <p:nvPr/>
        </p:nvSpPr>
        <p:spPr>
          <a:xfrm>
            <a:off x="9158880" y="2183108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27C4690-92F2-4E8B-BD11-9D87AA50C250}"/>
              </a:ext>
            </a:extLst>
          </p:cNvPr>
          <p:cNvSpPr/>
          <p:nvPr/>
        </p:nvSpPr>
        <p:spPr>
          <a:xfrm>
            <a:off x="10648503" y="2183107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DAF1D2-D82C-4085-AFC8-6FAA3E57C24E}"/>
              </a:ext>
            </a:extLst>
          </p:cNvPr>
          <p:cNvSpPr/>
          <p:nvPr/>
        </p:nvSpPr>
        <p:spPr>
          <a:xfrm>
            <a:off x="4793855" y="4345714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47AFA67-B81F-46B5-A5F5-3CAB85EC7BD2}"/>
              </a:ext>
            </a:extLst>
          </p:cNvPr>
          <p:cNvSpPr/>
          <p:nvPr/>
        </p:nvSpPr>
        <p:spPr>
          <a:xfrm>
            <a:off x="6798344" y="3520852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6BCFAC6-761E-41A4-99A2-E7734F5B97AD}"/>
              </a:ext>
            </a:extLst>
          </p:cNvPr>
          <p:cNvSpPr/>
          <p:nvPr/>
        </p:nvSpPr>
        <p:spPr>
          <a:xfrm>
            <a:off x="8327394" y="3502696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617010E-CA7E-4D07-BD00-16C594EFF5F2}"/>
              </a:ext>
            </a:extLst>
          </p:cNvPr>
          <p:cNvSpPr/>
          <p:nvPr/>
        </p:nvSpPr>
        <p:spPr>
          <a:xfrm>
            <a:off x="6787080" y="4984304"/>
            <a:ext cx="526256" cy="452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99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/>
              <a:t>2</a:t>
            </a:r>
            <a:r>
              <a:rPr lang="zh-TW" altLang="en-US" dirty="0"/>
              <a:t>  </a:t>
            </a:r>
            <a:r>
              <a:rPr lang="en-US" altLang="zh-TW" dirty="0"/>
              <a:t>Line Chatbot </a:t>
            </a:r>
            <a:r>
              <a:rPr lang="zh-TW" altLang="en-US" dirty="0"/>
              <a:t>設計</a:t>
            </a: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59492D-31EE-45AC-A053-428BBA1A2E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4414" y="2724588"/>
            <a:ext cx="4311586" cy="29751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07AC45-12B2-4EC1-900B-E376F5A076A3}"/>
              </a:ext>
            </a:extLst>
          </p:cNvPr>
          <p:cNvSpPr/>
          <p:nvPr/>
        </p:nvSpPr>
        <p:spPr>
          <a:xfrm>
            <a:off x="4443747" y="5131293"/>
            <a:ext cx="1468784" cy="3217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2A9A517-CBF8-4554-9EE5-1B58562699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78139" y="2223186"/>
            <a:ext cx="5315267" cy="198899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71639D0-F72C-4016-BF1B-4567FD050202}"/>
              </a:ext>
            </a:extLst>
          </p:cNvPr>
          <p:cNvSpPr/>
          <p:nvPr/>
        </p:nvSpPr>
        <p:spPr>
          <a:xfrm>
            <a:off x="8646952" y="3093540"/>
            <a:ext cx="1760634" cy="5274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8455B8-A708-4F44-882C-46ED3EFF8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-1581" r="758" b="52820"/>
          <a:stretch/>
        </p:blipFill>
        <p:spPr>
          <a:xfrm>
            <a:off x="7540600" y="3469434"/>
            <a:ext cx="3567006" cy="26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/>
              <a:t>2</a:t>
            </a:r>
            <a:r>
              <a:rPr lang="zh-TW" altLang="en-US" dirty="0"/>
              <a:t>  </a:t>
            </a:r>
            <a:r>
              <a:rPr lang="en-US" altLang="zh-TW" dirty="0"/>
              <a:t>Line Chatbot </a:t>
            </a:r>
            <a:r>
              <a:rPr lang="zh-TW" altLang="en-US" dirty="0"/>
              <a:t>設計</a:t>
            </a: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980A23-B4B4-4295-8074-B762130D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7217" y="3039049"/>
            <a:ext cx="9388654" cy="253768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B8B7CB3-EFC0-48E0-BCE9-22AAB0059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" t="5178" r="675" b="15340"/>
          <a:stretch/>
        </p:blipFill>
        <p:spPr bwMode="auto">
          <a:xfrm>
            <a:off x="7878141" y="1485752"/>
            <a:ext cx="3170859" cy="44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9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CC15DB-8068-4FE4-820E-B88D84D907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4198" y="1690244"/>
            <a:ext cx="6800188" cy="4614974"/>
          </a:xfrm>
          <a:prstGeom prst="rect">
            <a:avLst/>
          </a:prstGeom>
        </p:spPr>
      </p:pic>
      <p:sp>
        <p:nvSpPr>
          <p:cNvPr id="12" name="左大括弧 11">
            <a:extLst>
              <a:ext uri="{FF2B5EF4-FFF2-40B4-BE49-F238E27FC236}">
                <a16:creationId xmlns:a16="http://schemas.microsoft.com/office/drawing/2014/main" id="{ED09D405-17E4-4ACF-A57B-00196354936D}"/>
              </a:ext>
            </a:extLst>
          </p:cNvPr>
          <p:cNvSpPr/>
          <p:nvPr/>
        </p:nvSpPr>
        <p:spPr>
          <a:xfrm>
            <a:off x="2397376" y="1871777"/>
            <a:ext cx="346229" cy="4251908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Picture 4" descr="App Insights: 響響電話- 『自動重播』和『來電名字廣播』打電話好幫手 ...">
            <a:extLst>
              <a:ext uri="{FF2B5EF4-FFF2-40B4-BE49-F238E27FC236}">
                <a16:creationId xmlns:a16="http://schemas.microsoft.com/office/drawing/2014/main" id="{A60F0C69-BF1A-49FA-83E2-C88C81D0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12" y="3576929"/>
            <a:ext cx="841603" cy="84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8FCCA6EE-E54F-4E18-B33C-2A28D2A2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8" y="1570144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5FC4DB73-36E7-4630-B044-862F1BAB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7" y="1927855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489228C-96DA-44B2-9C0E-28CCC03C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8" y="2323671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8698D78-B6A6-41D8-A1CF-640EACF8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2753726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9535CFF3-D4F0-4C9B-8DF8-103B1AA5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8" y="3136265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96A378CF-0ABE-40B8-A377-D1DE24DA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15" y="3525032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8FF7534-53B8-49F7-B8F7-03229ACB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3907571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9E3B02E9-0385-4F7E-B893-5A634BDF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62" y="4330886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C2C6C47-E905-40D0-8090-5DC702C1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4708942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525D7A0B-503E-4B28-A85B-1CF0DCEF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5086998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8774629A-66FB-4C3B-AFE1-66628D12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7" y="5477767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F22B1E26-5EBB-4E45-8A71-0363D1C0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5860306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B3D00F94-5A05-4AC1-930D-A9DDC663573E}"/>
              </a:ext>
            </a:extLst>
          </p:cNvPr>
          <p:cNvSpPr/>
          <p:nvPr/>
        </p:nvSpPr>
        <p:spPr>
          <a:xfrm>
            <a:off x="4518882" y="3926793"/>
            <a:ext cx="897089" cy="4767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D83CD10-A8DC-48C0-A0B5-D1925D313385}"/>
              </a:ext>
            </a:extLst>
          </p:cNvPr>
          <p:cNvSpPr/>
          <p:nvPr/>
        </p:nvSpPr>
        <p:spPr>
          <a:xfrm>
            <a:off x="4518882" y="5069084"/>
            <a:ext cx="897089" cy="4767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138B109-B63D-46F3-9047-6AE7E8451B72}"/>
              </a:ext>
            </a:extLst>
          </p:cNvPr>
          <p:cNvSpPr/>
          <p:nvPr/>
        </p:nvSpPr>
        <p:spPr>
          <a:xfrm>
            <a:off x="9527296" y="1988498"/>
            <a:ext cx="897090" cy="4767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轉傳訊息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7494FDA-3AF7-46D9-A659-230846923A71}"/>
              </a:ext>
            </a:extLst>
          </p:cNvPr>
          <p:cNvSpPr/>
          <p:nvPr/>
        </p:nvSpPr>
        <p:spPr>
          <a:xfrm>
            <a:off x="6096000" y="3520967"/>
            <a:ext cx="897090" cy="4767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主動傳訊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9C99AD5-1F74-4C8A-AFD6-655DFEE63E30}"/>
              </a:ext>
            </a:extLst>
          </p:cNvPr>
          <p:cNvSpPr/>
          <p:nvPr/>
        </p:nvSpPr>
        <p:spPr>
          <a:xfrm>
            <a:off x="6080760" y="5816962"/>
            <a:ext cx="897090" cy="4767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轉傳訊息</a:t>
            </a:r>
          </a:p>
        </p:txBody>
      </p:sp>
    </p:spTree>
    <p:extLst>
      <p:ext uri="{BB962C8B-B14F-4D97-AF65-F5344CB8AC3E}">
        <p14:creationId xmlns:p14="http://schemas.microsoft.com/office/powerpoint/2010/main" val="335635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8ED68ECE-56FA-4D09-82C9-E3817F95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 err="1"/>
              <a:t>ImagemapSendMessage</a:t>
            </a:r>
            <a:endParaRPr lang="en-US" altLang="zh-TW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FC5FA9-CCDC-4A19-BA3F-50AB931E8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" b="33463"/>
          <a:stretch/>
        </p:blipFill>
        <p:spPr bwMode="auto">
          <a:xfrm>
            <a:off x="1571347" y="2866812"/>
            <a:ext cx="2510612" cy="29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A4DE7C-F8AF-452F-A786-90DCB8268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48" y="2866812"/>
            <a:ext cx="3048264" cy="30177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9955EF-3D55-493F-84A6-048CF88EA38E}"/>
              </a:ext>
            </a:extLst>
          </p:cNvPr>
          <p:cNvSpPr/>
          <p:nvPr/>
        </p:nvSpPr>
        <p:spPr>
          <a:xfrm>
            <a:off x="5379868" y="4873841"/>
            <a:ext cx="1890943" cy="2574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A02720-67EF-4B51-BBCC-563DE048F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" t="6343" r="-246" b="14701"/>
          <a:stretch/>
        </p:blipFill>
        <p:spPr>
          <a:xfrm>
            <a:off x="7808201" y="1457145"/>
            <a:ext cx="3118407" cy="43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9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8ED68ECE-56FA-4D09-82C9-E3817F95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953000" cy="40386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TW" dirty="0" err="1"/>
              <a:t>TemplateSendMessage</a:t>
            </a:r>
            <a:endParaRPr lang="en-US" altLang="zh-TW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3F7A217-2815-421D-B4B7-C25C15C5F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1941" r="173" b="31262"/>
          <a:stretch/>
        </p:blipFill>
        <p:spPr bwMode="auto">
          <a:xfrm>
            <a:off x="2370847" y="2778711"/>
            <a:ext cx="2497308" cy="29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1F4F6C2-DA8C-4AA3-B4A7-2734CB21839D}"/>
              </a:ext>
            </a:extLst>
          </p:cNvPr>
          <p:cNvSpPr txBox="1">
            <a:spLocks/>
          </p:cNvSpPr>
          <p:nvPr/>
        </p:nvSpPr>
        <p:spPr>
          <a:xfrm>
            <a:off x="6096000" y="2057400"/>
            <a:ext cx="49530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 err="1"/>
              <a:t>FlexSendMessage</a:t>
            </a:r>
            <a:endParaRPr lang="en-US" altLang="zh-TW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639CEA4-68B6-48A7-87DF-13E2B9C9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16" y="2778711"/>
            <a:ext cx="4048169" cy="310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9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8ED68ECE-56FA-4D09-82C9-E3817F95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 err="1"/>
              <a:t>FlexSendMessage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AF2C85-0F3C-4ADF-8612-97390E9587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44713" y="2692491"/>
            <a:ext cx="6121260" cy="31194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8C85D0-113F-43C1-8C73-C54B066C2C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012300" y="1428180"/>
            <a:ext cx="6341592" cy="18935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0E1383-7F29-4D8E-B0DF-B6C00DC28C50}"/>
              </a:ext>
            </a:extLst>
          </p:cNvPr>
          <p:cNvSpPr/>
          <p:nvPr/>
        </p:nvSpPr>
        <p:spPr>
          <a:xfrm>
            <a:off x="1961964" y="2965142"/>
            <a:ext cx="941033" cy="2840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2DDCE66-C429-4BB0-8B02-487A05AE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23791" y="3568144"/>
            <a:ext cx="4330101" cy="19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1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上線佈署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/>
              <a:t>1</a:t>
            </a:r>
            <a:r>
              <a:rPr lang="zh-TW" altLang="en-US" dirty="0"/>
              <a:t>  </a:t>
            </a:r>
            <a:r>
              <a:rPr lang="en-US" altLang="zh-TW" dirty="0"/>
              <a:t>MySQL</a:t>
            </a:r>
          </a:p>
          <a:p>
            <a:r>
              <a:rPr lang="zh-TW" altLang="en-US" dirty="0"/>
              <a:t>－填答資料需分別儲存於三張資料表，並定義變數型態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－無記憶性：如何在獨立判別答案時，抓取對應之資料寫入？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　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zh-TW" altLang="en-US" b="1" dirty="0">
                <a:solidFill>
                  <a:srgbClr val="FF0000"/>
                </a:solidFill>
              </a:rPr>
              <a:t>　　  </a:t>
            </a:r>
            <a:r>
              <a:rPr lang="en-US" altLang="zh-TW" sz="1800" b="1" dirty="0">
                <a:solidFill>
                  <a:srgbClr val="FFC000"/>
                </a:solidFill>
              </a:rPr>
              <a:t>1. </a:t>
            </a:r>
            <a:r>
              <a:rPr lang="zh-TW" altLang="en-US" sz="1800" b="1" dirty="0">
                <a:solidFill>
                  <a:srgbClr val="FFC000"/>
                </a:solidFill>
              </a:rPr>
              <a:t>複合主鍵 </a:t>
            </a:r>
            <a:r>
              <a:rPr lang="en-US" altLang="zh-TW" sz="1800" b="1" dirty="0">
                <a:solidFill>
                  <a:srgbClr val="FFC000"/>
                </a:solidFill>
              </a:rPr>
              <a:t>(</a:t>
            </a:r>
            <a:r>
              <a:rPr lang="en-US" altLang="zh-TW" sz="1800" b="1" dirty="0" err="1">
                <a:solidFill>
                  <a:srgbClr val="FFC000"/>
                </a:solidFill>
              </a:rPr>
              <a:t>userId</a:t>
            </a:r>
            <a:r>
              <a:rPr lang="en-US" altLang="zh-TW" sz="1800" b="1" dirty="0">
                <a:solidFill>
                  <a:srgbClr val="FFC000"/>
                </a:solidFill>
              </a:rPr>
              <a:t> + timestamp)</a:t>
            </a:r>
            <a:r>
              <a:rPr lang="zh-TW" altLang="en-US" sz="1800" b="1" dirty="0">
                <a:solidFill>
                  <a:srgbClr val="FFC000"/>
                </a:solidFill>
              </a:rPr>
              <a:t>：單一用戶可有多筆資料 </a:t>
            </a:r>
            <a:br>
              <a:rPr lang="en-US" altLang="zh-TW" sz="1800" b="1" dirty="0">
                <a:solidFill>
                  <a:srgbClr val="FFC000"/>
                </a:solidFill>
              </a:rPr>
            </a:br>
            <a:br>
              <a:rPr lang="en-US" altLang="zh-TW" sz="1800" b="1" dirty="0">
                <a:solidFill>
                  <a:srgbClr val="FFC000"/>
                </a:solidFill>
              </a:rPr>
            </a:br>
            <a:r>
              <a:rPr lang="en-US" altLang="zh-TW" sz="1800" b="1" dirty="0">
                <a:solidFill>
                  <a:srgbClr val="FFC000"/>
                </a:solidFill>
              </a:rPr>
              <a:t>             </a:t>
            </a:r>
            <a:r>
              <a:rPr lang="en-US" altLang="zh-TW" sz="1800" b="1" dirty="0">
                <a:solidFill>
                  <a:srgbClr val="00B0F0"/>
                </a:solidFill>
              </a:rPr>
              <a:t>2.  insert vs update</a:t>
            </a:r>
          </a:p>
          <a:p>
            <a:r>
              <a:rPr lang="en-US" altLang="zh-TW" sz="1800" b="1" dirty="0">
                <a:solidFill>
                  <a:srgbClr val="00B0F0"/>
                </a:solidFill>
              </a:rPr>
              <a:t>	</a:t>
            </a:r>
            <a:r>
              <a:rPr lang="zh-TW" altLang="en-US" sz="1800" b="1" dirty="0">
                <a:solidFill>
                  <a:srgbClr val="00B0F0"/>
                </a:solidFill>
              </a:rPr>
              <a:t>   在顯示第一題時，同時 </a:t>
            </a:r>
            <a:r>
              <a:rPr lang="en-US" altLang="zh-TW" sz="1800" b="1" dirty="0">
                <a:solidFill>
                  <a:srgbClr val="00B0F0"/>
                </a:solidFill>
              </a:rPr>
              <a:t>insert </a:t>
            </a:r>
            <a:r>
              <a:rPr lang="zh-TW" altLang="en-US" sz="1800" b="1" dirty="0">
                <a:solidFill>
                  <a:srgbClr val="00B0F0"/>
                </a:solidFill>
              </a:rPr>
              <a:t>一筆資料進資料庫</a:t>
            </a:r>
            <a:endParaRPr lang="en-US" altLang="zh-TW" sz="1800" b="1" dirty="0">
              <a:solidFill>
                <a:srgbClr val="00B0F0"/>
              </a:solidFill>
            </a:endParaRPr>
          </a:p>
          <a:p>
            <a:r>
              <a:rPr lang="en-US" altLang="zh-TW" sz="1800" b="1" dirty="0">
                <a:solidFill>
                  <a:srgbClr val="00B0F0"/>
                </a:solidFill>
              </a:rPr>
              <a:t>	</a:t>
            </a:r>
            <a:r>
              <a:rPr lang="zh-TW" altLang="en-US" sz="1800" b="1" dirty="0">
                <a:solidFill>
                  <a:srgbClr val="00B0F0"/>
                </a:solidFill>
              </a:rPr>
              <a:t>   後續針對各題填答，查詢並 </a:t>
            </a:r>
            <a:r>
              <a:rPr lang="en-US" altLang="zh-TW" sz="1800" b="1" dirty="0">
                <a:solidFill>
                  <a:srgbClr val="00B0F0"/>
                </a:solidFill>
              </a:rPr>
              <a:t>update </a:t>
            </a:r>
            <a:r>
              <a:rPr lang="zh-TW" altLang="en-US" sz="1800" b="1" dirty="0">
                <a:solidFill>
                  <a:srgbClr val="00B0F0"/>
                </a:solidFill>
              </a:rPr>
              <a:t>該用戶最新一筆紀錄</a:t>
            </a:r>
            <a:r>
              <a:rPr lang="zh-TW" altLang="en-US" sz="1800" b="1" dirty="0">
                <a:solidFill>
                  <a:srgbClr val="FFC000"/>
                </a:solidFill>
              </a:rPr>
              <a:t> </a:t>
            </a:r>
            <a:endParaRPr lang="en-US" altLang="zh-TW" sz="1800" b="1" dirty="0">
              <a:solidFill>
                <a:srgbClr val="FFC000"/>
              </a:solidFill>
            </a:endParaRPr>
          </a:p>
          <a:p>
            <a:endParaRPr lang="en-US" altLang="zh-TW" sz="1800" b="1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altLang="zh-TW" dirty="0"/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2ED71360-287D-4C52-92B2-80313512FEDF}"/>
              </a:ext>
            </a:extLst>
          </p:cNvPr>
          <p:cNvSpPr/>
          <p:nvPr/>
        </p:nvSpPr>
        <p:spPr>
          <a:xfrm>
            <a:off x="1522703" y="4076700"/>
            <a:ext cx="346229" cy="1516232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92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CC15DB-8068-4FE4-820E-B88D84D907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4198" y="1690244"/>
            <a:ext cx="6800188" cy="4614974"/>
          </a:xfrm>
          <a:prstGeom prst="rect">
            <a:avLst/>
          </a:prstGeom>
        </p:spPr>
      </p:pic>
      <p:sp>
        <p:nvSpPr>
          <p:cNvPr id="12" name="左大括弧 11">
            <a:extLst>
              <a:ext uri="{FF2B5EF4-FFF2-40B4-BE49-F238E27FC236}">
                <a16:creationId xmlns:a16="http://schemas.microsoft.com/office/drawing/2014/main" id="{ED09D405-17E4-4ACF-A57B-00196354936D}"/>
              </a:ext>
            </a:extLst>
          </p:cNvPr>
          <p:cNvSpPr/>
          <p:nvPr/>
        </p:nvSpPr>
        <p:spPr>
          <a:xfrm>
            <a:off x="2397376" y="1871777"/>
            <a:ext cx="346229" cy="4251908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Picture 4" descr="App Insights: 響響電話- 『自動重播』和『來電名字廣播』打電話好幫手 ...">
            <a:extLst>
              <a:ext uri="{FF2B5EF4-FFF2-40B4-BE49-F238E27FC236}">
                <a16:creationId xmlns:a16="http://schemas.microsoft.com/office/drawing/2014/main" id="{A60F0C69-BF1A-49FA-83E2-C88C81D0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12" y="3576929"/>
            <a:ext cx="841603" cy="84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8FCCA6EE-E54F-4E18-B33C-2A28D2A2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8" y="1570144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5FC4DB73-36E7-4630-B044-862F1BAB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7" y="1927855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489228C-96DA-44B2-9C0E-28CCC03C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8" y="2323671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8698D78-B6A6-41D8-A1CF-640EACF8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2753726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9535CFF3-D4F0-4C9B-8DF8-103B1AA5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8" y="3136265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96A378CF-0ABE-40B8-A377-D1DE24DA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15" y="3525032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8FF7534-53B8-49F7-B8F7-03229ACB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3907571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9E3B02E9-0385-4F7E-B893-5A634BDF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62" y="4330886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0C2C6C47-E905-40D0-8090-5DC702C10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4708942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525D7A0B-503E-4B28-A85B-1CF0DCEF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5086998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8774629A-66FB-4C3B-AFE1-66628D12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267" y="5477767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PIA 日本電話代認證PIA會員抽票帳號- 露天拍賣">
            <a:extLst>
              <a:ext uri="{FF2B5EF4-FFF2-40B4-BE49-F238E27FC236}">
                <a16:creationId xmlns:a16="http://schemas.microsoft.com/office/drawing/2014/main" id="{F22B1E26-5EBB-4E45-8A71-0363D1C0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26" y="5860306"/>
            <a:ext cx="526757" cy="5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B3D00F94-5A05-4AC1-930D-A9DDC663573E}"/>
              </a:ext>
            </a:extLst>
          </p:cNvPr>
          <p:cNvSpPr/>
          <p:nvPr/>
        </p:nvSpPr>
        <p:spPr>
          <a:xfrm>
            <a:off x="4518882" y="3926793"/>
            <a:ext cx="1358134" cy="47676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Insert  line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D83CD10-A8DC-48C0-A0B5-D1925D313385}"/>
              </a:ext>
            </a:extLst>
          </p:cNvPr>
          <p:cNvSpPr/>
          <p:nvPr/>
        </p:nvSpPr>
        <p:spPr>
          <a:xfrm>
            <a:off x="4518882" y="5069084"/>
            <a:ext cx="1358135" cy="47676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Insert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8A9B74-31D8-4FCB-B668-644840025B06}"/>
              </a:ext>
            </a:extLst>
          </p:cNvPr>
          <p:cNvSpPr/>
          <p:nvPr/>
        </p:nvSpPr>
        <p:spPr>
          <a:xfrm>
            <a:off x="10424386" y="1595140"/>
            <a:ext cx="1358134" cy="4767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forward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D5468B-DB8C-45A4-A5D4-A4BB1ADB178E}"/>
              </a:ext>
            </a:extLst>
          </p:cNvPr>
          <p:cNvSpPr/>
          <p:nvPr/>
        </p:nvSpPr>
        <p:spPr>
          <a:xfrm>
            <a:off x="7665797" y="1965960"/>
            <a:ext cx="1358134" cy="4767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forward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EAC3FF9-346E-49CB-ABA5-13CBDA1433AE}"/>
              </a:ext>
            </a:extLst>
          </p:cNvPr>
          <p:cNvSpPr/>
          <p:nvPr/>
        </p:nvSpPr>
        <p:spPr>
          <a:xfrm>
            <a:off x="6092490" y="2333250"/>
            <a:ext cx="1358134" cy="4767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forward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EC84A7B-B01E-4075-890B-E94565680303}"/>
              </a:ext>
            </a:extLst>
          </p:cNvPr>
          <p:cNvSpPr/>
          <p:nvPr/>
        </p:nvSpPr>
        <p:spPr>
          <a:xfrm>
            <a:off x="6092490" y="2642644"/>
            <a:ext cx="1358134" cy="4767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forward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F472B26-FD87-47AC-9069-B83EE9626628}"/>
              </a:ext>
            </a:extLst>
          </p:cNvPr>
          <p:cNvSpPr/>
          <p:nvPr/>
        </p:nvSpPr>
        <p:spPr>
          <a:xfrm>
            <a:off x="6092490" y="3044204"/>
            <a:ext cx="1358134" cy="4767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forward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7494FDA-3AF7-46D9-A659-230846923A71}"/>
              </a:ext>
            </a:extLst>
          </p:cNvPr>
          <p:cNvSpPr/>
          <p:nvPr/>
        </p:nvSpPr>
        <p:spPr>
          <a:xfrm>
            <a:off x="6096000" y="3520967"/>
            <a:ext cx="2595240" cy="4767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未攜帶資料，只負責分流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(LINE / FB)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02A8CF-5599-42D4-9562-85F73EC86496}"/>
              </a:ext>
            </a:extLst>
          </p:cNvPr>
          <p:cNvSpPr/>
          <p:nvPr/>
        </p:nvSpPr>
        <p:spPr>
          <a:xfrm>
            <a:off x="6101529" y="4272856"/>
            <a:ext cx="1358134" cy="4767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line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F17586-0D7E-409E-BEAB-5CD88AF506A6}"/>
              </a:ext>
            </a:extLst>
          </p:cNvPr>
          <p:cNvSpPr/>
          <p:nvPr/>
        </p:nvSpPr>
        <p:spPr>
          <a:xfrm>
            <a:off x="6101529" y="4656723"/>
            <a:ext cx="1358134" cy="4767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line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87C88B-6650-43A3-8BAD-34B66183A7DE}"/>
              </a:ext>
            </a:extLst>
          </p:cNvPr>
          <p:cNvSpPr/>
          <p:nvPr/>
        </p:nvSpPr>
        <p:spPr>
          <a:xfrm>
            <a:off x="6080760" y="5443996"/>
            <a:ext cx="1358134" cy="4767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</a:t>
            </a: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9C99AD5-1F74-4C8A-AFD6-655DFEE63E30}"/>
              </a:ext>
            </a:extLst>
          </p:cNvPr>
          <p:cNvSpPr/>
          <p:nvPr/>
        </p:nvSpPr>
        <p:spPr>
          <a:xfrm>
            <a:off x="6080760" y="5827863"/>
            <a:ext cx="1358134" cy="47676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Insert forward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14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4" grpId="0" animBg="1"/>
      <p:bldP spid="29" grpId="0" animBg="1"/>
      <p:bldP spid="30" grpId="0" animBg="1"/>
      <p:bldP spid="31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上線佈署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A80D0C-AF96-4E40-BA06-9005C950D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8" b="65726"/>
          <a:stretch/>
        </p:blipFill>
        <p:spPr>
          <a:xfrm>
            <a:off x="1142999" y="2210540"/>
            <a:ext cx="6373259" cy="20777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19A3FF-C47D-442A-BB04-0161BFA7A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30" t="35115" r="241" b="60417"/>
          <a:stretch/>
        </p:blipFill>
        <p:spPr>
          <a:xfrm>
            <a:off x="1143000" y="4409087"/>
            <a:ext cx="6373268" cy="2716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B9EB523-459F-499B-ADC2-0856D7B6A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29" t="54724" r="284" b="42003"/>
          <a:stretch/>
        </p:blipFill>
        <p:spPr>
          <a:xfrm>
            <a:off x="1142994" y="4680719"/>
            <a:ext cx="6373264" cy="1990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CA33E39-93DE-4134-BD5A-899659A99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3" t="69461" r="-558" b="25481"/>
          <a:stretch/>
        </p:blipFill>
        <p:spPr>
          <a:xfrm>
            <a:off x="1143000" y="5124301"/>
            <a:ext cx="6373252" cy="3046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309B8B-02C7-4711-93CC-512EB25C9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-221" t="89390" r="402" b="6898"/>
          <a:stretch/>
        </p:blipFill>
        <p:spPr>
          <a:xfrm>
            <a:off x="1142994" y="5428966"/>
            <a:ext cx="6373252" cy="28018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AC3D275-E231-4638-98E8-2777EE58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6" y="732455"/>
            <a:ext cx="4275337" cy="21713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9F1402A-1CE7-4047-AD75-7ACF4086B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240" y="3158234"/>
            <a:ext cx="3825717" cy="28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9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Rounded MT Bold" panose="020F0704030504030204" pitchFamily="34" charset="0"/>
              </a:rPr>
              <a:t>Outline</a:t>
            </a:r>
            <a:endParaRPr lang="zh-TW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 開發需求與目標</a:t>
            </a:r>
            <a:endParaRPr lang="en-US" altLang="zh-TW" dirty="0"/>
          </a:p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功能實現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－</a:t>
            </a:r>
            <a:r>
              <a:rPr lang="zh-TW" altLang="en-US" dirty="0"/>
              <a:t>後台架設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                    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－腳本</a:t>
            </a:r>
            <a:r>
              <a:rPr lang="zh-TW" altLang="en-US" dirty="0"/>
              <a:t>開發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　　　         －上線佈署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b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endParaRPr lang="zh-TW" altLang="en-US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034F4-2CE8-4D10-B721-78FBE401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1CF537-CA67-4C37-9496-D2EB2E442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56" t="12816" r="88130" b="82394"/>
          <a:stretch/>
        </p:blipFill>
        <p:spPr>
          <a:xfrm>
            <a:off x="1737161" y="3725451"/>
            <a:ext cx="2114537" cy="54856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4E90E7-CB1C-428E-9C14-A00C5CC17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83" t="12427" r="88349" b="82007"/>
          <a:stretch/>
        </p:blipFill>
        <p:spPr>
          <a:xfrm>
            <a:off x="1737161" y="4636443"/>
            <a:ext cx="2114537" cy="548565"/>
          </a:xfrm>
          <a:prstGeom prst="rect">
            <a:avLst/>
          </a:prstGeom>
        </p:spPr>
      </p:pic>
      <p:pic>
        <p:nvPicPr>
          <p:cNvPr id="2056" name="Picture 8" descr="「python」的圖片搜尋結果">
            <a:extLst>
              <a:ext uri="{FF2B5EF4-FFF2-40B4-BE49-F238E27FC236}">
                <a16:creationId xmlns:a16="http://schemas.microsoft.com/office/drawing/2014/main" id="{23C96963-A808-468E-8F85-8B0374835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t="36400" r="24554" b="29915"/>
          <a:stretch/>
        </p:blipFill>
        <p:spPr bwMode="auto">
          <a:xfrm>
            <a:off x="4779422" y="4707822"/>
            <a:ext cx="2633156" cy="8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ngrok」的圖片搜尋結果">
            <a:extLst>
              <a:ext uri="{FF2B5EF4-FFF2-40B4-BE49-F238E27FC236}">
                <a16:creationId xmlns:a16="http://schemas.microsoft.com/office/drawing/2014/main" id="{6CDB16B1-B192-469E-B154-0512238C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082" y="4707822"/>
            <a:ext cx="2426695" cy="8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925A05-6202-44C5-A56F-7832ADD5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22" y="3598955"/>
            <a:ext cx="1350124" cy="67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Charm - 維基百科，自由的百科全書">
            <a:extLst>
              <a:ext uri="{FF2B5EF4-FFF2-40B4-BE49-F238E27FC236}">
                <a16:creationId xmlns:a16="http://schemas.microsoft.com/office/drawing/2014/main" id="{F26DEEAF-6FFE-40BB-A231-C0CC469C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80" y="3522087"/>
            <a:ext cx="828798" cy="8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- 维基百科，自由的百科全书">
            <a:extLst>
              <a:ext uri="{FF2B5EF4-FFF2-40B4-BE49-F238E27FC236}">
                <a16:creationId xmlns:a16="http://schemas.microsoft.com/office/drawing/2014/main" id="{EBAE61E6-984B-4CB3-AD71-448ADF1A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798" y="3580750"/>
            <a:ext cx="1284745" cy="71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roku - La Tech.">
            <a:extLst>
              <a:ext uri="{FF2B5EF4-FFF2-40B4-BE49-F238E27FC236}">
                <a16:creationId xmlns:a16="http://schemas.microsoft.com/office/drawing/2014/main" id="{9CDB2574-4843-4380-A7E6-C791AB9D0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660" y="3488183"/>
            <a:ext cx="828797" cy="8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979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上線佈署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/>
              <a:t>2</a:t>
            </a:r>
            <a:r>
              <a:rPr lang="zh-TW" altLang="en-US" dirty="0"/>
              <a:t>  </a:t>
            </a:r>
            <a:r>
              <a:rPr lang="en-US" altLang="zh-TW" dirty="0"/>
              <a:t>Heroku</a:t>
            </a:r>
          </a:p>
          <a:p>
            <a:r>
              <a:rPr lang="zh-TW" altLang="en-US" dirty="0"/>
              <a:t>－永久網域，形同雲端佈署腳本程式；無 </a:t>
            </a:r>
            <a:r>
              <a:rPr lang="en-US" altLang="zh-TW" dirty="0"/>
              <a:t>server </a:t>
            </a:r>
            <a:r>
              <a:rPr lang="zh-TW" altLang="en-US" dirty="0"/>
              <a:t>關機、斷線問題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zh-TW" altLang="en-US" b="1" dirty="0">
                <a:solidFill>
                  <a:srgbClr val="FF0000"/>
                </a:solidFill>
              </a:rPr>
              <a:t>－</a:t>
            </a:r>
            <a:r>
              <a:rPr lang="en-US" altLang="zh-TW" b="1" dirty="0">
                <a:solidFill>
                  <a:srgbClr val="FF0000"/>
                </a:solidFill>
              </a:rPr>
              <a:t>Line Chatbot </a:t>
            </a:r>
            <a:r>
              <a:rPr lang="zh-TW" altLang="en-US" b="1" dirty="0">
                <a:solidFill>
                  <a:srgbClr val="FF0000"/>
                </a:solidFill>
              </a:rPr>
              <a:t>運行正常，但本地端 </a:t>
            </a:r>
            <a:r>
              <a:rPr lang="en-US" altLang="zh-TW" b="1" dirty="0">
                <a:solidFill>
                  <a:srgbClr val="FF0000"/>
                </a:solidFill>
              </a:rPr>
              <a:t>MySQL </a:t>
            </a:r>
            <a:r>
              <a:rPr lang="zh-TW" altLang="en-US" b="1" dirty="0">
                <a:solidFill>
                  <a:srgbClr val="FF0000"/>
                </a:solidFill>
              </a:rPr>
              <a:t>無法連線寫入　</a:t>
            </a:r>
            <a:br>
              <a:rPr lang="en-US" altLang="zh-TW" b="1" dirty="0">
                <a:solidFill>
                  <a:srgbClr val="FF0000"/>
                </a:solidFill>
              </a:rPr>
            </a:br>
            <a:endParaRPr lang="en-US" altLang="zh-TW" sz="1800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從0 開始的Angular 生活]No.53 將Angular Universal 專案部屬至Heroku ...">
            <a:extLst>
              <a:ext uri="{FF2B5EF4-FFF2-40B4-BE49-F238E27FC236}">
                <a16:creationId xmlns:a16="http://schemas.microsoft.com/office/drawing/2014/main" id="{AF752064-12C6-41F0-B971-89A1ED589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t="3754" r="19019" b="29579"/>
          <a:stretch/>
        </p:blipFill>
        <p:spPr bwMode="auto">
          <a:xfrm>
            <a:off x="2418822" y="3125310"/>
            <a:ext cx="2890025" cy="20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343571-AFEB-4496-BADC-E737F5BB5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3" t="75857" r="39563" b="9778"/>
          <a:stretch/>
        </p:blipFill>
        <p:spPr>
          <a:xfrm>
            <a:off x="6228311" y="4110471"/>
            <a:ext cx="3547471" cy="1091843"/>
          </a:xfrm>
          <a:prstGeom prst="rect">
            <a:avLst/>
          </a:prstGeom>
        </p:spPr>
      </p:pic>
      <p:pic>
        <p:nvPicPr>
          <p:cNvPr id="10244" name="Picture 4" descr="D2 — 有了Git 後，讓我們回到過去取暖吧- Jeremy Xue 's Blog - Medium">
            <a:extLst>
              <a:ext uri="{FF2B5EF4-FFF2-40B4-BE49-F238E27FC236}">
                <a16:creationId xmlns:a16="http://schemas.microsoft.com/office/drawing/2014/main" id="{6132F5EB-1DFF-4B4A-A72B-7492ECAD6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11" y="3206292"/>
            <a:ext cx="1309688" cy="87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3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上線佈署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altLang="zh-TW" dirty="0"/>
              <a:t>3</a:t>
            </a:r>
            <a:r>
              <a:rPr lang="zh-TW" altLang="en-US" dirty="0"/>
              <a:t>  </a:t>
            </a:r>
            <a:r>
              <a:rPr lang="en-US" altLang="zh-TW" dirty="0" err="1"/>
              <a:t>Ngrok</a:t>
            </a: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  <a:p>
            <a:pPr marL="45720" indent="0">
              <a:buNone/>
            </a:pPr>
            <a:endParaRPr lang="en-US" altLang="zh-TW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C37A74-81C3-4A94-A302-78A9D5DF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10" descr="「ngrok」的圖片搜尋結果">
            <a:extLst>
              <a:ext uri="{FF2B5EF4-FFF2-40B4-BE49-F238E27FC236}">
                <a16:creationId xmlns:a16="http://schemas.microsoft.com/office/drawing/2014/main" id="{8F213AA2-1704-408D-B6DF-A27BEF8D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4" y="2417473"/>
            <a:ext cx="1674920" cy="8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10A594-B7CB-45C6-A017-BE3E2BF10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656" t="12816" r="88130" b="82394"/>
          <a:stretch/>
        </p:blipFill>
        <p:spPr>
          <a:xfrm>
            <a:off x="8269547" y="2892075"/>
            <a:ext cx="2914277" cy="7764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9A0F974-5466-412C-9425-B56FE12ED2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8204" t="52777" r="57830" b="26861"/>
          <a:stretch/>
        </p:blipFill>
        <p:spPr>
          <a:xfrm>
            <a:off x="8608098" y="4128440"/>
            <a:ext cx="2237173" cy="9324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DECDF46-99F7-413D-A4F8-2E8ECAFD42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79278" y="4076700"/>
            <a:ext cx="3986272" cy="1829160"/>
          </a:xfrm>
          <a:prstGeom prst="rect">
            <a:avLst/>
          </a:prstGeom>
        </p:spPr>
      </p:pic>
      <p:pic>
        <p:nvPicPr>
          <p:cNvPr id="18" name="Picture 4" descr="PyCharm - 維基百科，自由的百科全書">
            <a:extLst>
              <a:ext uri="{FF2B5EF4-FFF2-40B4-BE49-F238E27FC236}">
                <a16:creationId xmlns:a16="http://schemas.microsoft.com/office/drawing/2014/main" id="{A00A5549-7B92-4765-855A-1D5CDF79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253" y="3205431"/>
            <a:ext cx="1144943" cy="11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679F418-21EF-4146-B9E5-C764FBECA46E}"/>
              </a:ext>
            </a:extLst>
          </p:cNvPr>
          <p:cNvSpPr/>
          <p:nvPr/>
        </p:nvSpPr>
        <p:spPr>
          <a:xfrm>
            <a:off x="5166803" y="5175461"/>
            <a:ext cx="1443071" cy="203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3EF44368-3DB0-4BD9-9853-EE9B1AAE66C0}"/>
              </a:ext>
            </a:extLst>
          </p:cNvPr>
          <p:cNvSpPr/>
          <p:nvPr/>
        </p:nvSpPr>
        <p:spPr>
          <a:xfrm>
            <a:off x="3536449" y="3559183"/>
            <a:ext cx="4409068" cy="218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2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205E860-93C1-4099-9455-8690612E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57" y="2141516"/>
            <a:ext cx="1975003" cy="351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8A339BF-7D31-4697-92B0-77F9A57D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9" y="2141516"/>
            <a:ext cx="1975003" cy="351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2BD7AF27-6951-4A4E-A58D-3C916FA6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21" y="2141516"/>
            <a:ext cx="1975003" cy="351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6938F9E-FE0C-46E6-AD47-57B5A7266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938" r="33801" b="51974"/>
          <a:stretch/>
        </p:blipFill>
        <p:spPr>
          <a:xfrm>
            <a:off x="1821451" y="3136037"/>
            <a:ext cx="9197069" cy="13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3136037"/>
            <a:ext cx="11727402" cy="135636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!</a:t>
            </a:r>
            <a:endParaRPr lang="zh-TW" altLang="en-US" dirty="0">
              <a:solidFill>
                <a:schemeClr val="bg1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「line」的圖片搜尋結果">
            <a:extLst>
              <a:ext uri="{FF2B5EF4-FFF2-40B4-BE49-F238E27FC236}">
                <a16:creationId xmlns:a16="http://schemas.microsoft.com/office/drawing/2014/main" id="{4E4BAE3D-4EBF-47F5-B896-D6C3AFDC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110" y="831689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57674EB-AF65-4F85-9D97-A4FCEEEA55FB}"/>
              </a:ext>
            </a:extLst>
          </p:cNvPr>
          <p:cNvSpPr txBox="1">
            <a:spLocks/>
          </p:cNvSpPr>
          <p:nvPr/>
        </p:nvSpPr>
        <p:spPr>
          <a:xfrm>
            <a:off x="1158240" y="466995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8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2020 – 04 – 14</a:t>
            </a:r>
            <a:endParaRPr lang="zh-TW" altLang="en-US" sz="28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54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開發需求與目標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1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新型態的互動模式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一切交流、資料蒐取的過程在「對話」中進行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　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即時性　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#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互動性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b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2 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設計目標</a:t>
            </a: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1F8014-D21F-4849-B4C2-165210EE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6" name="Picture 4" descr="「chastify」的圖片搜尋結果">
            <a:extLst>
              <a:ext uri="{FF2B5EF4-FFF2-40B4-BE49-F238E27FC236}">
                <a16:creationId xmlns:a16="http://schemas.microsoft.com/office/drawing/2014/main" id="{0E9A01E0-BB7B-4559-B36D-CAAFED11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91" y="3614536"/>
            <a:ext cx="2068497" cy="15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09F37F-BDDF-4AAE-B7C8-723A21512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4" t="59029" r="51723" b="21553"/>
          <a:stretch/>
        </p:blipFill>
        <p:spPr>
          <a:xfrm>
            <a:off x="1615427" y="4501238"/>
            <a:ext cx="3089738" cy="14026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055DB80-C11E-47E1-ADCB-B78A43D512AA}"/>
              </a:ext>
            </a:extLst>
          </p:cNvPr>
          <p:cNvSpPr/>
          <p:nvPr/>
        </p:nvSpPr>
        <p:spPr>
          <a:xfrm>
            <a:off x="5177592" y="5293176"/>
            <a:ext cx="2068497" cy="488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 descr="「excel  圖表分析」的圖片搜尋結果">
            <a:extLst>
              <a:ext uri="{FF2B5EF4-FFF2-40B4-BE49-F238E27FC236}">
                <a16:creationId xmlns:a16="http://schemas.microsoft.com/office/drawing/2014/main" id="{B23640C4-2520-4D46-AA84-22CFFBEB4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r="2464" b="17980"/>
          <a:stretch/>
        </p:blipFill>
        <p:spPr bwMode="auto">
          <a:xfrm>
            <a:off x="7718514" y="3861149"/>
            <a:ext cx="3396280" cy="206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6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E8B7EE8E-4898-4477-ACFA-036BE7802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altLang="zh-TW" dirty="0"/>
          </a:p>
          <a:p>
            <a:pPr marL="45720" indent="0">
              <a:buNone/>
            </a:pPr>
            <a:r>
              <a:rPr lang="zh-TW" altLang="en-US" sz="1800" dirty="0"/>
              <a:t>　　 </a:t>
            </a:r>
            <a:r>
              <a:rPr lang="zh-TW" altLang="en-US" sz="1800" b="1" dirty="0">
                <a:solidFill>
                  <a:srgbClr val="FFC000"/>
                </a:solidFill>
              </a:rPr>
              <a:t>使用者轉傳一則訊息</a:t>
            </a:r>
            <a:endParaRPr lang="en-US" altLang="zh-TW" sz="1800" b="1" dirty="0">
              <a:solidFill>
                <a:srgbClr val="FFC000"/>
              </a:solidFill>
            </a:endParaRPr>
          </a:p>
          <a:p>
            <a:pPr marL="45720" indent="0">
              <a:spcBef>
                <a:spcPts val="2400"/>
              </a:spcBef>
              <a:buNone/>
            </a:pPr>
            <a:r>
              <a:rPr lang="zh-TW" altLang="en-US" sz="1800" dirty="0"/>
              <a:t>　　　　　　　　　　　　　  </a:t>
            </a:r>
            <a:r>
              <a:rPr lang="en-US" altLang="zh-TW" sz="1800" dirty="0"/>
              <a:t>* </a:t>
            </a:r>
            <a:r>
              <a:rPr lang="zh-TW" altLang="en-US" sz="1800" dirty="0"/>
              <a:t>選單                                                                </a:t>
            </a:r>
            <a:r>
              <a:rPr lang="en-US" altLang="zh-TW" sz="1800" dirty="0"/>
              <a:t>*</a:t>
            </a:r>
            <a:r>
              <a:rPr lang="zh-TW" altLang="en-US" sz="1800" dirty="0"/>
              <a:t> 開放式　　　　　　　</a:t>
            </a:r>
            <a:endParaRPr lang="en-US" altLang="zh-TW" sz="1800" dirty="0"/>
          </a:p>
          <a:p>
            <a:pPr marL="45720" indent="0">
              <a:buNone/>
            </a:pPr>
            <a:endParaRPr lang="en-US" altLang="zh-TW" sz="1800" dirty="0"/>
          </a:p>
          <a:p>
            <a:pPr marL="45720" indent="0">
              <a:buNone/>
            </a:pPr>
            <a:br>
              <a:rPr lang="en-US" altLang="zh-TW" sz="1800" dirty="0"/>
            </a:br>
            <a:r>
              <a:rPr lang="en-US" altLang="zh-TW" sz="1800" dirty="0"/>
              <a:t>                                                                                   </a:t>
            </a:r>
          </a:p>
          <a:p>
            <a:pPr marL="45720" indent="0">
              <a:buNone/>
            </a:pPr>
            <a:r>
              <a:rPr lang="zh-TW" altLang="en-US" sz="1800" dirty="0"/>
              <a:t>　　 </a:t>
            </a:r>
            <a:r>
              <a:rPr lang="zh-TW" altLang="en-US" sz="1800" b="1" dirty="0">
                <a:solidFill>
                  <a:srgbClr val="00B0F0"/>
                </a:solidFill>
              </a:rPr>
              <a:t>使用者主動發了訊息</a:t>
            </a:r>
            <a:br>
              <a:rPr lang="en-US" altLang="zh-TW" sz="1800" b="1" dirty="0">
                <a:solidFill>
                  <a:srgbClr val="00B0F0"/>
                </a:solidFill>
              </a:rPr>
            </a:br>
            <a:endParaRPr lang="en-US" altLang="zh-TW" sz="1800" b="1" dirty="0">
              <a:solidFill>
                <a:srgbClr val="00B0F0"/>
              </a:solidFill>
            </a:endParaRPr>
          </a:p>
          <a:p>
            <a:r>
              <a:rPr lang="en-US" altLang="zh-TW" sz="1800" b="1" dirty="0">
                <a:solidFill>
                  <a:srgbClr val="00B0F0"/>
                </a:solidFill>
              </a:rPr>
              <a:t>                                                      </a:t>
            </a:r>
            <a:r>
              <a:rPr lang="en-US" altLang="zh-TW" sz="1800" dirty="0">
                <a:solidFill>
                  <a:srgbClr val="00B0F0"/>
                </a:solidFill>
              </a:rPr>
              <a:t>* </a:t>
            </a:r>
            <a:r>
              <a:rPr lang="zh-TW" altLang="en-US" sz="1800" dirty="0">
                <a:solidFill>
                  <a:srgbClr val="00B0F0"/>
                </a:solidFill>
              </a:rPr>
              <a:t>選單</a:t>
            </a:r>
            <a:endParaRPr lang="en-US" altLang="zh-TW" sz="1800" dirty="0">
              <a:solidFill>
                <a:srgbClr val="00B0F0"/>
              </a:solidFill>
            </a:endParaRPr>
          </a:p>
          <a:p>
            <a:r>
              <a:rPr lang="en-US" altLang="zh-TW" sz="1800" b="1" dirty="0">
                <a:solidFill>
                  <a:srgbClr val="00B0F0"/>
                </a:solidFill>
              </a:rPr>
              <a:t>                                                                                       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開發需求與目標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1F8014-D21F-4849-B4C2-165210EE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E328CC7B-2477-462F-82D7-BB934DA9D13A}"/>
              </a:ext>
            </a:extLst>
          </p:cNvPr>
          <p:cNvSpPr/>
          <p:nvPr/>
        </p:nvSpPr>
        <p:spPr>
          <a:xfrm>
            <a:off x="1265250" y="2669459"/>
            <a:ext cx="346229" cy="2195500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6A2F15-BC7E-4218-8392-9BC4727809D2}"/>
              </a:ext>
            </a:extLst>
          </p:cNvPr>
          <p:cNvSpPr/>
          <p:nvPr/>
        </p:nvSpPr>
        <p:spPr>
          <a:xfrm>
            <a:off x="4083416" y="2286364"/>
            <a:ext cx="1196728" cy="766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為何有感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52DEAD-6CCF-42EC-97AE-4919BCA1E612}"/>
              </a:ext>
            </a:extLst>
          </p:cNvPr>
          <p:cNvSpPr/>
          <p:nvPr/>
        </p:nvSpPr>
        <p:spPr>
          <a:xfrm>
            <a:off x="5523787" y="2286363"/>
            <a:ext cx="1196728" cy="766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有感程度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49AFF1-A887-4AF1-8E4B-C05A78098F9C}"/>
              </a:ext>
            </a:extLst>
          </p:cNvPr>
          <p:cNvSpPr/>
          <p:nvPr/>
        </p:nvSpPr>
        <p:spPr>
          <a:xfrm>
            <a:off x="6964158" y="2286363"/>
            <a:ext cx="1196728" cy="76619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是否回覆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F0EA79E-F74C-4B13-B6EA-0BE7F88905D6}"/>
              </a:ext>
            </a:extLst>
          </p:cNvPr>
          <p:cNvSpPr/>
          <p:nvPr/>
        </p:nvSpPr>
        <p:spPr>
          <a:xfrm>
            <a:off x="8404529" y="2286362"/>
            <a:ext cx="1265727" cy="76619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群組來源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D9209FC-6A81-4D0E-AF95-D2B09AFAC23C}"/>
              </a:ext>
            </a:extLst>
          </p:cNvPr>
          <p:cNvSpPr/>
          <p:nvPr/>
        </p:nvSpPr>
        <p:spPr>
          <a:xfrm>
            <a:off x="9909032" y="2286362"/>
            <a:ext cx="1265727" cy="76619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發訊人</a:t>
            </a: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4FD978DA-9629-4752-BCBF-B66CBC7FCA83}"/>
              </a:ext>
            </a:extLst>
          </p:cNvPr>
          <p:cNvSpPr/>
          <p:nvPr/>
        </p:nvSpPr>
        <p:spPr>
          <a:xfrm>
            <a:off x="5587141" y="4030652"/>
            <a:ext cx="346229" cy="1535647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9FF735-8FC8-438C-B549-F05353410A71}"/>
              </a:ext>
            </a:extLst>
          </p:cNvPr>
          <p:cNvSpPr/>
          <p:nvPr/>
        </p:nvSpPr>
        <p:spPr>
          <a:xfrm>
            <a:off x="4083416" y="4442845"/>
            <a:ext cx="1196728" cy="76619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 Facebook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C8DA917-C673-4C7D-871A-15DAA1CC4D02}"/>
              </a:ext>
            </a:extLst>
          </p:cNvPr>
          <p:cNvSpPr/>
          <p:nvPr/>
        </p:nvSpPr>
        <p:spPr>
          <a:xfrm>
            <a:off x="6122151" y="3647554"/>
            <a:ext cx="1265727" cy="7661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</a:p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DC8AB31-A553-4D25-8310-BB5AB5B0981F}"/>
              </a:ext>
            </a:extLst>
          </p:cNvPr>
          <p:cNvSpPr/>
          <p:nvPr/>
        </p:nvSpPr>
        <p:spPr>
          <a:xfrm>
            <a:off x="7576659" y="3647553"/>
            <a:ext cx="1265727" cy="7661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發訊對象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A5505FB-3DBB-482E-8ED2-E7070440E1B9}"/>
              </a:ext>
            </a:extLst>
          </p:cNvPr>
          <p:cNvSpPr/>
          <p:nvPr/>
        </p:nvSpPr>
        <p:spPr>
          <a:xfrm>
            <a:off x="6122150" y="5122727"/>
            <a:ext cx="1265727" cy="76619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</a:p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塗鴉牆</a:t>
            </a:r>
          </a:p>
        </p:txBody>
      </p:sp>
      <p:pic>
        <p:nvPicPr>
          <p:cNvPr id="29" name="Picture 6" descr="MySQL - 维基百科，自由的百科全书">
            <a:extLst>
              <a:ext uri="{FF2B5EF4-FFF2-40B4-BE49-F238E27FC236}">
                <a16:creationId xmlns:a16="http://schemas.microsoft.com/office/drawing/2014/main" id="{7B11E2DE-F373-44FF-8442-898FF857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09" y="2002055"/>
            <a:ext cx="861671" cy="4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MySQL - 维基百科，自由的百科全书">
            <a:extLst>
              <a:ext uri="{FF2B5EF4-FFF2-40B4-BE49-F238E27FC236}">
                <a16:creationId xmlns:a16="http://schemas.microsoft.com/office/drawing/2014/main" id="{2131A57E-BF96-4791-9C13-CC277465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70" y="3490488"/>
            <a:ext cx="861671" cy="4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MySQL - 维基百科，自由的百科全书">
            <a:extLst>
              <a:ext uri="{FF2B5EF4-FFF2-40B4-BE49-F238E27FC236}">
                <a16:creationId xmlns:a16="http://schemas.microsoft.com/office/drawing/2014/main" id="{61FE0697-3480-4CF0-9E3B-4FB00177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581" y="4970450"/>
            <a:ext cx="861671" cy="4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2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rial Rounded MT Bold" panose="020F0704030504030204" pitchFamily="34" charset="0"/>
              </a:rPr>
              <a:t>開發架構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1285B0-2BE9-4032-9F2F-31721A9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 altLang="zh-TW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b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endParaRPr lang="zh-TW" altLang="en-US" sz="2400" dirty="0"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034F4-2CE8-4D10-B721-78FBE401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1CF537-CA67-4C37-9496-D2EB2E442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56" t="12816" r="88130" b="82394"/>
          <a:stretch/>
        </p:blipFill>
        <p:spPr>
          <a:xfrm>
            <a:off x="7575993" y="4380073"/>
            <a:ext cx="1969462" cy="618750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58" name="Picture 10" descr="「ngrok」的圖片搜尋結果">
            <a:extLst>
              <a:ext uri="{FF2B5EF4-FFF2-40B4-BE49-F238E27FC236}">
                <a16:creationId xmlns:a16="http://schemas.microsoft.com/office/drawing/2014/main" id="{6CDB16B1-B192-469E-B154-0512238C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595" y="2649039"/>
            <a:ext cx="1362258" cy="80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925A05-6202-44C5-A56F-7832ADD5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69" y="2466825"/>
            <a:ext cx="1350124" cy="67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Charm - 維基百科，自由的百科全書">
            <a:extLst>
              <a:ext uri="{FF2B5EF4-FFF2-40B4-BE49-F238E27FC236}">
                <a16:creationId xmlns:a16="http://schemas.microsoft.com/office/drawing/2014/main" id="{F26DEEAF-6FFE-40BB-A231-C0CC469C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54" y="2447405"/>
            <a:ext cx="828798" cy="8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 - 维基百科，自由的百科全书">
            <a:extLst>
              <a:ext uri="{FF2B5EF4-FFF2-40B4-BE49-F238E27FC236}">
                <a16:creationId xmlns:a16="http://schemas.microsoft.com/office/drawing/2014/main" id="{EBAE61E6-984B-4CB3-AD71-448ADF1A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07283"/>
            <a:ext cx="1849981" cy="12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維修項目- 御久手機快速維修">
            <a:extLst>
              <a:ext uri="{FF2B5EF4-FFF2-40B4-BE49-F238E27FC236}">
                <a16:creationId xmlns:a16="http://schemas.microsoft.com/office/drawing/2014/main" id="{E21CC8A5-1EED-42F9-AAC2-56E479A5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991" y="2873865"/>
            <a:ext cx="2024642" cy="202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jango 介紹— 手把手學習指南- Bandai的機器學習筆記- Medium">
            <a:extLst>
              <a:ext uri="{FF2B5EF4-FFF2-40B4-BE49-F238E27FC236}">
                <a16:creationId xmlns:a16="http://schemas.microsoft.com/office/drawing/2014/main" id="{7A1DD2FD-1AB9-4838-B75D-550DFBD7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69" y="3429000"/>
            <a:ext cx="2407783" cy="19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2C58AA4-2D5E-4F17-9A13-4373C0958969}"/>
              </a:ext>
            </a:extLst>
          </p:cNvPr>
          <p:cNvSpPr/>
          <p:nvPr/>
        </p:nvSpPr>
        <p:spPr>
          <a:xfrm rot="10800000">
            <a:off x="3219336" y="3886186"/>
            <a:ext cx="843378" cy="244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00C0E9A-1DDD-473B-95F6-E47AED48FAE4}"/>
              </a:ext>
            </a:extLst>
          </p:cNvPr>
          <p:cNvSpPr/>
          <p:nvPr/>
        </p:nvSpPr>
        <p:spPr>
          <a:xfrm rot="10800000">
            <a:off x="7129507" y="3959462"/>
            <a:ext cx="2922998" cy="174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B3EA793C-00AC-4983-AE18-FB294F20ED0E}"/>
              </a:ext>
            </a:extLst>
          </p:cNvPr>
          <p:cNvSpPr/>
          <p:nvPr/>
        </p:nvSpPr>
        <p:spPr>
          <a:xfrm>
            <a:off x="7129507" y="3703432"/>
            <a:ext cx="2922998" cy="174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4" descr="「line」的圖片搜尋結果">
            <a:extLst>
              <a:ext uri="{FF2B5EF4-FFF2-40B4-BE49-F238E27FC236}">
                <a16:creationId xmlns:a16="http://schemas.microsoft.com/office/drawing/2014/main" id="{FD367683-E441-4606-8C5D-04627E03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554" y="3567418"/>
            <a:ext cx="599037" cy="5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92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後台架設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0F55A5-5F49-4C6A-9E38-F2E07A2E3D98}"/>
              </a:ext>
            </a:extLst>
          </p:cNvPr>
          <p:cNvSpPr/>
          <p:nvPr/>
        </p:nvSpPr>
        <p:spPr>
          <a:xfrm>
            <a:off x="6187736" y="3515557"/>
            <a:ext cx="1740023" cy="1873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6FDB65-661B-4868-9C2D-65BC33EC16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12700" y="1718101"/>
            <a:ext cx="5950071" cy="43705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C5A828-A225-4839-90BD-AA81D7E82307}"/>
              </a:ext>
            </a:extLst>
          </p:cNvPr>
          <p:cNvSpPr/>
          <p:nvPr/>
        </p:nvSpPr>
        <p:spPr>
          <a:xfrm>
            <a:off x="5121669" y="3986074"/>
            <a:ext cx="1838424" cy="2006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B2F7935-F51A-47A0-9ECB-7407C5E8EF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12960" y="1685306"/>
            <a:ext cx="6549549" cy="46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1  Django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架構 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Arial Rounded MT Bold" panose="020F0704030504030204" pitchFamily="34" charset="0"/>
                <a:ea typeface="微軟正黑體" panose="020B0604030504040204" pitchFamily="34" charset="-120"/>
              </a:rPr>
              <a:t>Anaconda+PyCharm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) </a:t>
            </a:r>
          </a:p>
          <a:p>
            <a:pPr marL="4572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A4E9EF-5719-48DD-A233-AB833C44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25778" y="1480232"/>
            <a:ext cx="2690093" cy="44657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8A750F-AA94-4500-A7BD-7273044DC3AD}"/>
              </a:ext>
            </a:extLst>
          </p:cNvPr>
          <p:cNvSpPr/>
          <p:nvPr/>
        </p:nvSpPr>
        <p:spPr>
          <a:xfrm>
            <a:off x="8753383" y="3000651"/>
            <a:ext cx="1038687" cy="2396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4A151-60BA-401A-8F91-CA4941119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4" t="28666" r="42184" b="47703"/>
          <a:stretch/>
        </p:blipFill>
        <p:spPr>
          <a:xfrm>
            <a:off x="2399930" y="3000651"/>
            <a:ext cx="4974875" cy="251300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3A051BA-849B-40AF-93DB-98925A07A72D}"/>
              </a:ext>
            </a:extLst>
          </p:cNvPr>
          <p:cNvSpPr/>
          <p:nvPr/>
        </p:nvSpPr>
        <p:spPr>
          <a:xfrm>
            <a:off x="3648722" y="4076700"/>
            <a:ext cx="1853973" cy="30009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1  Django 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架構 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Arial Rounded MT Bold" panose="020F0704030504030204" pitchFamily="34" charset="0"/>
                <a:ea typeface="微軟正黑體" panose="020B0604030504040204" pitchFamily="34" charset="-120"/>
              </a:rPr>
              <a:t>Anaconda+PyCharm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) </a:t>
            </a:r>
          </a:p>
          <a:p>
            <a:pPr marL="4572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A4E9EF-5719-48DD-A233-AB833C44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25778" y="1480232"/>
            <a:ext cx="2690093" cy="44657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E8A750F-AA94-4500-A7BD-7273044DC3AD}"/>
              </a:ext>
            </a:extLst>
          </p:cNvPr>
          <p:cNvSpPr/>
          <p:nvPr/>
        </p:nvSpPr>
        <p:spPr>
          <a:xfrm>
            <a:off x="8753383" y="3734782"/>
            <a:ext cx="1038687" cy="2396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69EB08-D79D-42B6-8106-26503248D2D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467912" y="2495190"/>
            <a:ext cx="4634065" cy="34507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F1F670-EBD1-4335-9048-2A67C5684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8349" t="59677" r="67350" b="35153"/>
          <a:stretch/>
        </p:blipFill>
        <p:spPr>
          <a:xfrm>
            <a:off x="4621322" y="4315421"/>
            <a:ext cx="2061704" cy="4192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EF2ADD9-BFC4-410C-B6C3-78E6E8B78C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350" t="67702" r="72330" b="27768"/>
          <a:stretch/>
        </p:blipFill>
        <p:spPr>
          <a:xfrm>
            <a:off x="4255273" y="4729694"/>
            <a:ext cx="1619385" cy="44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腳本開發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0DA6F5E-850E-487D-BEE1-0024DBAE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dirty="0"/>
              <a:t>2</a:t>
            </a:r>
            <a:r>
              <a:rPr lang="zh-TW" altLang="en-US" dirty="0"/>
              <a:t>  </a:t>
            </a:r>
            <a:r>
              <a:rPr lang="en-US" altLang="zh-TW" dirty="0"/>
              <a:t>Line Chatbot </a:t>
            </a:r>
            <a:r>
              <a:rPr lang="zh-TW" altLang="en-US" dirty="0"/>
              <a:t>設計</a:t>
            </a:r>
            <a:endParaRPr lang="en-US" altLang="zh-TW" dirty="0"/>
          </a:p>
          <a:p>
            <a:r>
              <a:rPr lang="zh-TW" altLang="en-US" dirty="0"/>
              <a:t>－功能的實現，需要一套定義觸發條件的執行腳本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－無記憶性：腳本在每次執行上（每則訊息的內容判斷）為獨立運作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　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zh-TW" altLang="en-US" b="1" dirty="0">
                <a:solidFill>
                  <a:srgbClr val="FF0000"/>
                </a:solidFill>
              </a:rPr>
              <a:t>　　  </a:t>
            </a:r>
            <a:r>
              <a:rPr lang="zh-TW" altLang="en-US" sz="1800" b="1" dirty="0">
                <a:solidFill>
                  <a:srgbClr val="FFC000"/>
                </a:solidFill>
              </a:rPr>
              <a:t>使用者轉傳一則訊息：無制式結構特徵的文章段落（或影音內容）</a:t>
            </a:r>
            <a:br>
              <a:rPr lang="en-US" altLang="zh-TW" sz="1800" b="1" dirty="0">
                <a:solidFill>
                  <a:srgbClr val="FFC000"/>
                </a:solidFill>
              </a:rPr>
            </a:br>
            <a:r>
              <a:rPr lang="zh-TW" altLang="en-US" sz="1800" b="1" dirty="0">
                <a:solidFill>
                  <a:srgbClr val="FFC000"/>
                </a:solidFill>
              </a:rPr>
              <a:t>　　　</a:t>
            </a:r>
            <a:br>
              <a:rPr lang="en-US" altLang="zh-TW" sz="1800" b="1" dirty="0">
                <a:solidFill>
                  <a:srgbClr val="FFC000"/>
                </a:solidFill>
              </a:rPr>
            </a:br>
            <a:r>
              <a:rPr lang="zh-TW" altLang="en-US" sz="1800" b="1" dirty="0">
                <a:solidFill>
                  <a:srgbClr val="FFC000"/>
                </a:solidFill>
              </a:rPr>
              <a:t>　　　　　　　　　　　</a:t>
            </a:r>
            <a:br>
              <a:rPr lang="en-US" altLang="zh-TW" sz="1800" b="1" dirty="0">
                <a:solidFill>
                  <a:srgbClr val="FFC000"/>
                </a:solidFill>
              </a:rPr>
            </a:br>
            <a:endParaRPr lang="en-US" altLang="zh-TW" sz="1800" b="1" dirty="0">
              <a:solidFill>
                <a:srgbClr val="FFC000"/>
              </a:solidFill>
            </a:endParaRPr>
          </a:p>
          <a:p>
            <a:r>
              <a:rPr lang="zh-TW" altLang="en-US" sz="1800" b="1" dirty="0">
                <a:solidFill>
                  <a:srgbClr val="00B0F0"/>
                </a:solidFill>
              </a:rPr>
              <a:t>　　　 使用者主動發了訊息：設計按鈕做為紀錄的初始啟動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altLang="zh-TW" dirty="0"/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2ED71360-287D-4C52-92B2-80313512FEDF}"/>
              </a:ext>
            </a:extLst>
          </p:cNvPr>
          <p:cNvSpPr/>
          <p:nvPr/>
        </p:nvSpPr>
        <p:spPr>
          <a:xfrm>
            <a:off x="1522703" y="4076700"/>
            <a:ext cx="346229" cy="1312046"/>
          </a:xfrm>
          <a:prstGeom prst="leftBrace">
            <a:avLst>
              <a:gd name="adj1" fmla="val 5705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社群教學】line@付費功能：圖文選單&gt;&gt;線上圖庫（出版媒體、政府宣傳篇 ...">
            <a:extLst>
              <a:ext uri="{FF2B5EF4-FFF2-40B4-BE49-F238E27FC236}">
                <a16:creationId xmlns:a16="http://schemas.microsoft.com/office/drawing/2014/main" id="{EF6AD4C4-D5CD-4DF0-8B81-417BA579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16" y="2455707"/>
            <a:ext cx="3601370" cy="32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62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907</TotalTime>
  <Words>538</Words>
  <Application>Microsoft Office PowerPoint</Application>
  <PresentationFormat>寬螢幕</PresentationFormat>
  <Paragraphs>148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微軟正黑體</vt:lpstr>
      <vt:lpstr>Arial Rounded MT Bold</vt:lpstr>
      <vt:lpstr>Calibri</vt:lpstr>
      <vt:lpstr>Corbel</vt:lpstr>
      <vt:lpstr>基礎</vt:lpstr>
      <vt:lpstr>宗教點日記 Line Chatbot 開發</vt:lpstr>
      <vt:lpstr>Outline</vt:lpstr>
      <vt:lpstr>開發需求與目標</vt:lpstr>
      <vt:lpstr>開發需求與目標</vt:lpstr>
      <vt:lpstr>開發架構</vt:lpstr>
      <vt:lpstr>後台架設</vt:lpstr>
      <vt:lpstr>腳本開發</vt:lpstr>
      <vt:lpstr>腳本開發</vt:lpstr>
      <vt:lpstr>腳本開發</vt:lpstr>
      <vt:lpstr>開發需求與目標</vt:lpstr>
      <vt:lpstr>腳本開發</vt:lpstr>
      <vt:lpstr>腳本開發</vt:lpstr>
      <vt:lpstr>腳本開發</vt:lpstr>
      <vt:lpstr>腳本開發</vt:lpstr>
      <vt:lpstr>腳本開發</vt:lpstr>
      <vt:lpstr>腳本開發</vt:lpstr>
      <vt:lpstr>上線佈署</vt:lpstr>
      <vt:lpstr>腳本開發</vt:lpstr>
      <vt:lpstr>上線佈署</vt:lpstr>
      <vt:lpstr>上線佈署</vt:lpstr>
      <vt:lpstr>上線佈署</vt:lpstr>
      <vt:lpstr>功能實現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58</cp:revision>
  <dcterms:created xsi:type="dcterms:W3CDTF">2020-03-09T09:36:59Z</dcterms:created>
  <dcterms:modified xsi:type="dcterms:W3CDTF">2021-11-05T03:37:30Z</dcterms:modified>
</cp:coreProperties>
</file>